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71" r:id="rId2"/>
    <p:sldId id="284" r:id="rId3"/>
    <p:sldId id="272" r:id="rId4"/>
    <p:sldId id="273" r:id="rId5"/>
    <p:sldId id="285" r:id="rId6"/>
    <p:sldId id="274" r:id="rId7"/>
    <p:sldId id="286" r:id="rId8"/>
    <p:sldId id="275" r:id="rId9"/>
    <p:sldId id="276" r:id="rId10"/>
    <p:sldId id="287" r:id="rId11"/>
    <p:sldId id="277" r:id="rId12"/>
    <p:sldId id="278" r:id="rId13"/>
    <p:sldId id="279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59E93B65-A8DD-4592-AFDB-6A1E6413368A}">
          <p14:sldIdLst>
            <p14:sldId id="271"/>
            <p14:sldId id="284"/>
            <p14:sldId id="272"/>
            <p14:sldId id="273"/>
            <p14:sldId id="285"/>
            <p14:sldId id="274"/>
            <p14:sldId id="286"/>
            <p14:sldId id="275"/>
            <p14:sldId id="276"/>
            <p14:sldId id="287"/>
            <p14:sldId id="277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2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49B62-5DF2-43BC-9DD8-AFF9E3230B24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638666-1D25-4BEC-AD15-E58E1D3B64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077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322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4176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6154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1740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41787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2433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05091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26233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81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6736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9272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8961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086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233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8070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3242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7836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25CA73C-D2D4-4AE5-9C7A-02154476E780}" type="datetimeFigureOut">
              <a:rPr lang="fr-FR" smtClean="0"/>
              <a:t>21/11/2025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0966E57B-6E68-43F4-9CBC-2ABEF4FC011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7060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9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La mise en conserve:</a:t>
            </a:r>
            <a:endParaRPr lang="fr-FR" sz="2400" b="1" dirty="0">
              <a:solidFill>
                <a:srgbClr val="FF0000"/>
              </a:solidFill>
            </a:endParaRPr>
          </a:p>
          <a:p>
            <a:pPr marL="0" lvl="0" indent="0" algn="just">
              <a:lnSpc>
                <a:spcPct val="150000"/>
              </a:lnSpc>
              <a:buNone/>
            </a:pPr>
            <a:endParaRPr lang="fr-FR" dirty="0"/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733" y="3167956"/>
            <a:ext cx="5968075" cy="3133091"/>
          </a:xfrm>
          <a:prstGeom prst="rect">
            <a:avLst/>
          </a:prstGeom>
        </p:spPr>
      </p:pic>
      <p:pic>
        <p:nvPicPr>
          <p:cNvPr id="4" name="diapo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5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La déshydratation et la lyophilisation:</a:t>
            </a:r>
          </a:p>
          <a:p>
            <a:pPr marL="0" lvl="0" indent="0">
              <a:buNone/>
            </a:pPr>
            <a:endParaRPr lang="fr-FR" sz="2400" b="1" dirty="0">
              <a:solidFill>
                <a:srgbClr val="FF0000"/>
              </a:solidFill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b="1" dirty="0" smtClean="0"/>
              <a:t>La </a:t>
            </a:r>
            <a:r>
              <a:rPr lang="fr-FR" b="1" dirty="0"/>
              <a:t>déshydratation </a:t>
            </a:r>
            <a:r>
              <a:rPr lang="fr-FR" dirty="0"/>
              <a:t>des aliments consiste à chauffer pour éliminer </a:t>
            </a:r>
            <a:r>
              <a:rPr lang="fr-FR" dirty="0" smtClean="0"/>
              <a:t>l’eau.</a:t>
            </a: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b="1" dirty="0" smtClean="0"/>
              <a:t>La lyophilisation </a:t>
            </a:r>
            <a:r>
              <a:rPr lang="fr-FR" dirty="0"/>
              <a:t>implique une congélation rapide des aliments à basse </a:t>
            </a:r>
            <a:r>
              <a:rPr lang="fr-FR" dirty="0" smtClean="0"/>
              <a:t>température puis </a:t>
            </a:r>
            <a:r>
              <a:rPr lang="fr-FR" dirty="0"/>
              <a:t>à appliquer un vide poussé pour extraire l’excès </a:t>
            </a:r>
            <a:r>
              <a:rPr lang="fr-FR" dirty="0" smtClean="0"/>
              <a:t>d’humidité</a:t>
            </a:r>
            <a:r>
              <a:rPr lang="fr-FR" dirty="0"/>
              <a:t>.</a:t>
            </a: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fr-FR" dirty="0"/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4" name="diapo 2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811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L’irradiation:</a:t>
            </a:r>
            <a:endParaRPr lang="fr-FR" sz="2400" b="1" dirty="0">
              <a:solidFill>
                <a:srgbClr val="FF0000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956" y="2759825"/>
            <a:ext cx="5769033" cy="359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105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L’irradiation:</a:t>
            </a:r>
            <a:endParaRPr lang="fr-FR" sz="2400" b="1" dirty="0">
              <a:solidFill>
                <a:srgbClr val="FF0000"/>
              </a:solidFill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/>
              <a:t>Le processus d’irradiation des aliments tue efficacement </a:t>
            </a:r>
            <a:r>
              <a:rPr lang="fr-FR" b="1" dirty="0"/>
              <a:t>tous les </a:t>
            </a:r>
            <a:r>
              <a:rPr lang="fr-FR" b="1" dirty="0" smtClean="0"/>
              <a:t>microorganismes</a:t>
            </a:r>
            <a:r>
              <a:rPr lang="fr-FR" dirty="0" smtClean="0"/>
              <a:t>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 smtClean="0"/>
              <a:t>Lorsque </a:t>
            </a:r>
            <a:r>
              <a:rPr lang="fr-FR" dirty="0"/>
              <a:t>la dose de radiation est suffisamment élevée, elle empêche le microorganisme de croître ou de se reproduire, entraînant donc </a:t>
            </a:r>
            <a:r>
              <a:rPr lang="fr-FR" b="1" dirty="0"/>
              <a:t>sa mort. </a:t>
            </a:r>
            <a:endParaRPr lang="fr-FR" b="1" dirty="0" smtClean="0"/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 smtClean="0"/>
              <a:t>Selon </a:t>
            </a:r>
            <a:r>
              <a:rPr lang="fr-FR" dirty="0"/>
              <a:t>le </a:t>
            </a:r>
            <a:r>
              <a:rPr lang="fr-FR" b="1" i="1" dirty="0" smtClean="0"/>
              <a:t>CDC</a:t>
            </a:r>
            <a:r>
              <a:rPr lang="fr-FR" dirty="0" smtClean="0"/>
              <a:t> et </a:t>
            </a:r>
            <a:r>
              <a:rPr lang="fr-FR" dirty="0"/>
              <a:t>d’autres organismes, cette technique </a:t>
            </a:r>
            <a:r>
              <a:rPr lang="fr-FR" dirty="0" smtClean="0"/>
              <a:t>est </a:t>
            </a:r>
            <a:r>
              <a:rPr lang="fr-FR" dirty="0"/>
              <a:t>une technologie sûre et efficace pouvant prévenir de nombreuses maladies d’origine alimentaire.</a:t>
            </a:r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4" name="diapo 3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896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apo 31">
            <a:hlinkClick r:id="" action="ppaction://media"/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65750" y="4108450"/>
            <a:ext cx="406400" cy="406400"/>
          </a:xfrm>
        </p:spPr>
      </p:pic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8" name="Picture 4" descr="18,300+ Question Food Stock Photos, Pictures &amp; Royalty-Free Images - iStock  | Question mark, Nutrition, Magnifying glass foo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913" y="549719"/>
            <a:ext cx="5860473" cy="6200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120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La mise en conserve:</a:t>
            </a:r>
            <a:endParaRPr lang="fr-FR" sz="2400" b="1" dirty="0">
              <a:solidFill>
                <a:srgbClr val="FF0000"/>
              </a:solidFill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 smtClean="0"/>
              <a:t>La </a:t>
            </a:r>
            <a:r>
              <a:rPr lang="fr-FR" dirty="0"/>
              <a:t>mise en conserve est une méthode couramment utilisée pour conserver les aliments et qui utilise </a:t>
            </a:r>
            <a:r>
              <a:rPr lang="fr-FR" b="1" dirty="0"/>
              <a:t>plusieurs </a:t>
            </a:r>
            <a:r>
              <a:rPr lang="fr-FR" b="1" dirty="0" smtClean="0"/>
              <a:t>obstacles. </a:t>
            </a: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 smtClean="0"/>
              <a:t>En </a:t>
            </a:r>
            <a:r>
              <a:rPr lang="fr-FR" dirty="0"/>
              <a:t>plus des bocaux </a:t>
            </a:r>
            <a:r>
              <a:rPr lang="fr-FR" b="1" dirty="0"/>
              <a:t>en verre avec joints métalliques</a:t>
            </a:r>
            <a:r>
              <a:rPr lang="fr-FR" dirty="0"/>
              <a:t>, les aliments peuvent être mis en conserve dans des </a:t>
            </a:r>
            <a:r>
              <a:rPr lang="fr-FR" b="1" dirty="0"/>
              <a:t>boîtes métalliques</a:t>
            </a:r>
            <a:r>
              <a:rPr lang="fr-FR" dirty="0"/>
              <a:t>, des </a:t>
            </a:r>
            <a:r>
              <a:rPr lang="fr-FR" b="1" dirty="0"/>
              <a:t>sachets en aluminium</a:t>
            </a:r>
            <a:r>
              <a:rPr lang="fr-FR" dirty="0" smtClean="0"/>
              <a:t>, ou </a:t>
            </a:r>
            <a:r>
              <a:rPr lang="fr-FR" dirty="0"/>
              <a:t>tout autre </a:t>
            </a:r>
            <a:r>
              <a:rPr lang="fr-FR" dirty="0" smtClean="0"/>
              <a:t> emballage hermétique pouvant être </a:t>
            </a:r>
            <a:r>
              <a:rPr lang="fr-FR" dirty="0"/>
              <a:t>soumis à la chaleur et à la </a:t>
            </a:r>
            <a:r>
              <a:rPr lang="fr-FR" dirty="0" smtClean="0"/>
              <a:t>pression.</a:t>
            </a:r>
          </a:p>
          <a:p>
            <a:pPr marL="0" lvl="0" indent="0" algn="just">
              <a:lnSpc>
                <a:spcPct val="150000"/>
              </a:lnSpc>
              <a:buNone/>
            </a:pPr>
            <a:endParaRPr lang="fr-FR" dirty="0"/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4" name="diapo 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70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0333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b="1" dirty="0" smtClean="0"/>
              <a:t>Les aliments ayant un pH bas </a:t>
            </a:r>
            <a:r>
              <a:rPr lang="fr-FR" dirty="0" smtClean="0"/>
              <a:t>peuvent être mis en conserve en utilisant une méthode de stérilisation à l’eau bouillante, sans pression. </a:t>
            </a: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b="1" dirty="0" smtClean="0"/>
              <a:t>Les </a:t>
            </a:r>
            <a:r>
              <a:rPr lang="fr-FR" b="1" dirty="0"/>
              <a:t>aliments ayant un pH élevé</a:t>
            </a:r>
            <a:r>
              <a:rPr lang="fr-FR" dirty="0"/>
              <a:t> </a:t>
            </a:r>
            <a:r>
              <a:rPr lang="fr-FR" dirty="0" smtClean="0"/>
              <a:t>doivent </a:t>
            </a:r>
            <a:r>
              <a:rPr lang="fr-FR" dirty="0"/>
              <a:t>être mis en conserve sous </a:t>
            </a:r>
            <a:r>
              <a:rPr lang="fr-FR" dirty="0" smtClean="0"/>
              <a:t>pression.</a:t>
            </a:r>
            <a:r>
              <a:rPr lang="fr-FR" b="1" dirty="0"/>
              <a:t> </a:t>
            </a:r>
            <a:endParaRPr lang="fr-FR" b="1" dirty="0" smtClean="0"/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b="1" dirty="0" smtClean="0"/>
              <a:t>Les </a:t>
            </a:r>
            <a:r>
              <a:rPr lang="fr-FR" b="1" dirty="0"/>
              <a:t>aliments stérilisés commercialement</a:t>
            </a:r>
            <a:r>
              <a:rPr lang="fr-FR" dirty="0"/>
              <a:t> sont soumis à des températures supérieures au point d’ébullition de </a:t>
            </a:r>
            <a:r>
              <a:rPr lang="fr-FR" dirty="0" smtClean="0"/>
              <a:t>l’eau.</a:t>
            </a:r>
            <a:endParaRPr lang="fr-FR" dirty="0"/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 smtClean="0"/>
              <a:t>Pour </a:t>
            </a:r>
            <a:r>
              <a:rPr lang="fr-FR" dirty="0"/>
              <a:t>garantir qu’un aliment soit correctement stérilisé, les producteurs commerciaux doivent utiliser des conditions spécifiques de température, de pression et de temps reconnues pour détruire </a:t>
            </a:r>
            <a:r>
              <a:rPr lang="fr-FR" b="1" i="1" dirty="0"/>
              <a:t>Clostridium </a:t>
            </a:r>
            <a:r>
              <a:rPr lang="fr-FR" b="1" i="1" dirty="0" err="1" smtClean="0"/>
              <a:t>botulinum</a:t>
            </a:r>
            <a:r>
              <a:rPr lang="fr-FR" dirty="0"/>
              <a:t>.</a:t>
            </a: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fr-FR" dirty="0"/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4" name="diapo 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4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6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Le marinage:</a:t>
            </a:r>
            <a:endParaRPr lang="fr-FR" sz="2400" b="1" dirty="0">
              <a:solidFill>
                <a:srgbClr val="FF0000"/>
              </a:solidFill>
            </a:endParaRPr>
          </a:p>
          <a:p>
            <a:pPr marL="0" lvl="0" indent="0" algn="just">
              <a:lnSpc>
                <a:spcPct val="150000"/>
              </a:lnSpc>
              <a:buNone/>
            </a:pPr>
            <a:endParaRPr lang="fr-FR" dirty="0" smtClean="0"/>
          </a:p>
          <a:p>
            <a:pPr marL="0" lvl="0" indent="0" algn="just">
              <a:lnSpc>
                <a:spcPct val="150000"/>
              </a:lnSpc>
              <a:buNone/>
            </a:pPr>
            <a:endParaRPr lang="fr-FR" dirty="0"/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338" y="3189447"/>
            <a:ext cx="5289754" cy="303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2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Le marinage:</a:t>
            </a:r>
            <a:endParaRPr lang="fr-FR" sz="2400" b="1" dirty="0">
              <a:solidFill>
                <a:srgbClr val="FF0000"/>
              </a:solidFill>
            </a:endParaRP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 smtClean="0"/>
              <a:t>Le </a:t>
            </a:r>
            <a:r>
              <a:rPr lang="fr-FR" dirty="0"/>
              <a:t>marinage des aliments consiste à les faire tremper dans </a:t>
            </a:r>
            <a:r>
              <a:rPr lang="fr-FR" b="1" dirty="0"/>
              <a:t>des solutions acides</a:t>
            </a:r>
            <a:r>
              <a:rPr lang="fr-FR" dirty="0"/>
              <a:t> afin d’aider à prévenir leur détérioration. </a:t>
            </a:r>
            <a:endParaRPr lang="fr-FR" dirty="0" smtClean="0"/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 smtClean="0"/>
              <a:t>Le </a:t>
            </a:r>
            <a:r>
              <a:rPr lang="fr-FR" dirty="0"/>
              <a:t>marinage se fait souvent dans du </a:t>
            </a:r>
            <a:r>
              <a:rPr lang="fr-FR" b="1" dirty="0" smtClean="0"/>
              <a:t>vinaigre</a:t>
            </a:r>
            <a:r>
              <a:rPr lang="fr-FR" dirty="0"/>
              <a:t>.</a:t>
            </a:r>
          </a:p>
          <a:p>
            <a:pPr marL="0" lvl="0" indent="0" algn="just">
              <a:lnSpc>
                <a:spcPct val="150000"/>
              </a:lnSpc>
              <a:buNone/>
            </a:pPr>
            <a:endParaRPr lang="fr-FR" dirty="0" smtClean="0"/>
          </a:p>
          <a:p>
            <a:pPr marL="0" lvl="0" indent="0" algn="just">
              <a:lnSpc>
                <a:spcPct val="150000"/>
              </a:lnSpc>
              <a:buNone/>
            </a:pPr>
            <a:endParaRPr lang="fr-FR" dirty="0"/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5" name="diapo 2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00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La pasteurisation:</a:t>
            </a:r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2052" name="Picture 4" descr="Milk Bottles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5338" y="3204365"/>
            <a:ext cx="5777345" cy="320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555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La pasteurisation:</a:t>
            </a: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dirty="0" smtClean="0"/>
              <a:t>La </a:t>
            </a:r>
            <a:r>
              <a:rPr lang="fr-FR" dirty="0"/>
              <a:t>pasteurisation est un procédé de </a:t>
            </a:r>
            <a:r>
              <a:rPr lang="fr-FR" b="1" dirty="0"/>
              <a:t>chauffage</a:t>
            </a:r>
            <a:r>
              <a:rPr lang="fr-FR" dirty="0"/>
              <a:t> qui réduit la présence de pathogènes potentiels à des niveaux tolérables, et constitue une technique fondamentale pour contrôler la contamination bactérienne. </a:t>
            </a:r>
            <a:endParaRPr lang="fr-FR" dirty="0" smtClean="0"/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b="1" dirty="0" smtClean="0"/>
              <a:t>La </a:t>
            </a:r>
            <a:r>
              <a:rPr lang="fr-FR" b="1" dirty="0"/>
              <a:t>chaleur </a:t>
            </a:r>
            <a:r>
              <a:rPr lang="fr-FR" dirty="0"/>
              <a:t>tue de nombreuses bactéries, et </a:t>
            </a:r>
            <a:r>
              <a:rPr lang="fr-FR" b="1" dirty="0"/>
              <a:t>le scellage </a:t>
            </a:r>
            <a:r>
              <a:rPr lang="fr-FR" dirty="0" smtClean="0"/>
              <a:t>empêche </a:t>
            </a:r>
            <a:r>
              <a:rPr lang="fr-FR" dirty="0"/>
              <a:t>les bactéries restantes d’accéder à l’oxygène nécessaire à leur survie</a:t>
            </a:r>
            <a:r>
              <a:rPr lang="fr-FR" dirty="0" smtClean="0"/>
              <a:t>.</a:t>
            </a:r>
            <a:endParaRPr lang="fr-FR" dirty="0"/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4" name="diapo 2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99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4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lvl="0" indent="0">
              <a:buNone/>
            </a:pPr>
            <a:r>
              <a:rPr lang="fr-FR" dirty="0" smtClean="0"/>
              <a:t> </a:t>
            </a:r>
            <a:endParaRPr lang="fr-FR" b="1" dirty="0" smtClean="0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7935898"/>
              </p:ext>
            </p:extLst>
          </p:nvPr>
        </p:nvGraphicFramePr>
        <p:xfrm>
          <a:off x="1287072" y="2919588"/>
          <a:ext cx="9547502" cy="33230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35981">
                  <a:extLst>
                    <a:ext uri="{9D8B030D-6E8A-4147-A177-3AD203B41FA5}">
                      <a16:colId xmlns:a16="http://schemas.microsoft.com/office/drawing/2014/main" val="236045140"/>
                    </a:ext>
                  </a:extLst>
                </a:gridCol>
                <a:gridCol w="1882104">
                  <a:extLst>
                    <a:ext uri="{9D8B030D-6E8A-4147-A177-3AD203B41FA5}">
                      <a16:colId xmlns:a16="http://schemas.microsoft.com/office/drawing/2014/main" val="166780833"/>
                    </a:ext>
                  </a:extLst>
                </a:gridCol>
                <a:gridCol w="2042541">
                  <a:extLst>
                    <a:ext uri="{9D8B030D-6E8A-4147-A177-3AD203B41FA5}">
                      <a16:colId xmlns:a16="http://schemas.microsoft.com/office/drawing/2014/main" val="3497310198"/>
                    </a:ext>
                  </a:extLst>
                </a:gridCol>
                <a:gridCol w="2386876">
                  <a:extLst>
                    <a:ext uri="{9D8B030D-6E8A-4147-A177-3AD203B41FA5}">
                      <a16:colId xmlns:a16="http://schemas.microsoft.com/office/drawing/2014/main" val="3421481198"/>
                    </a:ext>
                  </a:extLst>
                </a:gridCol>
              </a:tblGrid>
              <a:tr h="649837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Type de Pasteurisation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Temps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Température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Conservation 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469569"/>
                  </a:ext>
                </a:extLst>
              </a:tr>
              <a:tr h="376493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High temperature, short time (HTST)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15 sec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71,7</a:t>
                      </a:r>
                      <a:r>
                        <a:rPr lang="fr-FR" baseline="0" dirty="0" smtClean="0"/>
                        <a:t> °C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Réfrigérateur</a:t>
                      </a:r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730980"/>
                  </a:ext>
                </a:extLst>
              </a:tr>
              <a:tr h="376493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Higher heat, shorter times (HHST)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</a:t>
                      </a:r>
                      <a:r>
                        <a:rPr lang="fr-FR" baseline="0" dirty="0" smtClean="0"/>
                        <a:t> sec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88,3 °C  </a:t>
                      </a:r>
                    </a:p>
                    <a:p>
                      <a:pPr algn="ctr"/>
                      <a:r>
                        <a:rPr lang="fr-FR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96,2 °C 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Réfrigérateur</a:t>
                      </a:r>
                    </a:p>
                    <a:p>
                      <a:pPr algn="ctr"/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9882137"/>
                  </a:ext>
                </a:extLst>
              </a:tr>
              <a:tr h="376493">
                <a:tc>
                  <a:txBody>
                    <a:bodyPr/>
                    <a:lstStyle/>
                    <a:p>
                      <a:pPr algn="ctr"/>
                      <a:r>
                        <a:rPr lang="fr-FR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Ultra-high </a:t>
                      </a:r>
                      <a:r>
                        <a:rPr lang="fr-FR" sz="1800" b="1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temperature</a:t>
                      </a:r>
                      <a:r>
                        <a:rPr lang="fr-FR" sz="1800" b="1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(UHT)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&gt; 1</a:t>
                      </a:r>
                      <a:r>
                        <a:rPr lang="fr-FR" baseline="0" dirty="0" smtClean="0"/>
                        <a:t> à 15 sec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135 °C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Température ambiante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436529"/>
                  </a:ext>
                </a:extLst>
              </a:tr>
              <a:tr h="376493">
                <a:tc>
                  <a:txBody>
                    <a:bodyPr/>
                    <a:lstStyle/>
                    <a:p>
                      <a:pPr algn="ctr"/>
                      <a:r>
                        <a:rPr lang="fr-FR" sz="18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batch </a:t>
                      </a:r>
                      <a:r>
                        <a:rPr lang="fr-FR" sz="1800" b="1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pasteurization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30 min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63°C 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Réfrigérateur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1251506"/>
                  </a:ext>
                </a:extLst>
              </a:tr>
              <a:tr h="376493">
                <a:tc gridSpan="4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>
                    <a:lnR w="12700" cmpd="sng">
                      <a:noFill/>
                    </a:lnR>
                    <a:lnB w="12700" cmpd="sng"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>
                    <a:lnR w="12700" cmpd="sng">
                      <a:noFill/>
                    </a:ln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>
                    <a:lnR w="12700" cmpd="sng">
                      <a:noFill/>
                    </a:ln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39347164"/>
                  </a:ext>
                </a:extLst>
              </a:tr>
            </a:tbl>
          </a:graphicData>
        </a:graphic>
      </p:graphicFrame>
      <p:pic>
        <p:nvPicPr>
          <p:cNvPr id="4" name="diapo 2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81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10300446" cy="706964"/>
          </a:xfrm>
        </p:spPr>
        <p:txBody>
          <a:bodyPr/>
          <a:lstStyle/>
          <a:p>
            <a:pPr lvl="0" algn="ctr"/>
            <a:r>
              <a:rPr lang="fr-FR" b="1" dirty="0" smtClean="0"/>
              <a:t/>
            </a:r>
            <a:br>
              <a:rPr lang="fr-FR" b="1" dirty="0" smtClean="0"/>
            </a:br>
            <a:r>
              <a:rPr lang="fr-FR" b="1" dirty="0"/>
              <a:t/>
            </a:r>
            <a:br>
              <a:rPr lang="fr-FR" b="1" dirty="0"/>
            </a:br>
            <a:r>
              <a:rPr lang="fr-FR" sz="3200" b="1" dirty="0" smtClean="0">
                <a:solidFill>
                  <a:srgbClr val="FFFF00"/>
                </a:solidFill>
              </a:rPr>
              <a:t>1.2. Barrières microbiennes liées au traitement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8645" y="2603499"/>
            <a:ext cx="11004357" cy="395524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fr-FR" dirty="0" smtClean="0"/>
              <a:t> </a:t>
            </a:r>
            <a:r>
              <a:rPr lang="fr-FR" sz="2400" b="1" dirty="0" smtClean="0">
                <a:solidFill>
                  <a:srgbClr val="FF0000"/>
                </a:solidFill>
              </a:rPr>
              <a:t>La déshydratation et la lyophilisation:</a:t>
            </a:r>
            <a:endParaRPr lang="fr-FR" sz="2400" b="1" dirty="0">
              <a:solidFill>
                <a:srgbClr val="FF0000"/>
              </a:solidFill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fr-FR" dirty="0"/>
          </a:p>
          <a:p>
            <a:pPr marL="0" lvl="0" indent="0">
              <a:lnSpc>
                <a:spcPct val="150000"/>
              </a:lnSpc>
              <a:buNone/>
            </a:pPr>
            <a:endParaRPr lang="fr-FR" b="1" dirty="0" smtClean="0"/>
          </a:p>
        </p:txBody>
      </p:sp>
      <p:pic>
        <p:nvPicPr>
          <p:cNvPr id="3076" name="Picture 4" descr="Conserver ses aliments longtemps en les déshydratant | OHdio | Radio-Canad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385" y="3409025"/>
            <a:ext cx="4674327" cy="2941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727" y="3409025"/>
            <a:ext cx="5253643" cy="294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54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Salle d’ions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le d’ions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le d’ions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430</TotalTime>
  <Words>427</Words>
  <Application>Microsoft Office PowerPoint</Application>
  <PresentationFormat>Grand écran</PresentationFormat>
  <Paragraphs>62</Paragraphs>
  <Slides>13</Slides>
  <Notes>0</Notes>
  <HiddenSlides>0</HiddenSlides>
  <MMClips>9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Wingdings</vt:lpstr>
      <vt:lpstr>Wingdings 3</vt:lpstr>
      <vt:lpstr>Salle d’ions</vt:lpstr>
      <vt:lpstr>  1.2. Barrières microbiennes liées au traitement  </vt:lpstr>
      <vt:lpstr>  1.2. Barrières microbiennes liées au traitement  </vt:lpstr>
      <vt:lpstr>  1.2. Barrières microbiennes liées au traitement  </vt:lpstr>
      <vt:lpstr>  1.2. Barrières microbiennes liées au traitement  </vt:lpstr>
      <vt:lpstr>  1.2. Barrières microbiennes liées au traitement  </vt:lpstr>
      <vt:lpstr>  1.2. Barrières microbiennes liées au traitement  </vt:lpstr>
      <vt:lpstr>  1.2. Barrières microbiennes liées au traitement  </vt:lpstr>
      <vt:lpstr>  1.2. Barrières microbiennes liées au traitement  </vt:lpstr>
      <vt:lpstr>  1.2. Barrières microbiennes liées au traitement  </vt:lpstr>
      <vt:lpstr>  1.2. Barrières microbiennes liées au traitement  </vt:lpstr>
      <vt:lpstr>  1.2. Barrières microbiennes liées au traitement  </vt:lpstr>
      <vt:lpstr>  1.2. Barrières microbiennes liées au traitement  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hp</dc:creator>
  <cp:lastModifiedBy>hp</cp:lastModifiedBy>
  <cp:revision>216</cp:revision>
  <dcterms:created xsi:type="dcterms:W3CDTF">2025-11-17T20:07:31Z</dcterms:created>
  <dcterms:modified xsi:type="dcterms:W3CDTF">2025-11-21T17:11:06Z</dcterms:modified>
</cp:coreProperties>
</file>

<file path=docProps/thumbnail.jpeg>
</file>